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handoutMasterIdLst>
    <p:handoutMasterId r:id="rId35"/>
  </p:handoutMasterIdLst>
  <p:sldIdLst>
    <p:sldId id="299" r:id="rId4"/>
    <p:sldId id="300" r:id="rId5"/>
    <p:sldId id="301" r:id="rId6"/>
    <p:sldId id="257" r:id="rId7"/>
    <p:sldId id="258" r:id="rId8"/>
    <p:sldId id="259" r:id="rId9"/>
    <p:sldId id="290" r:id="rId10"/>
    <p:sldId id="263" r:id="rId11"/>
    <p:sldId id="292" r:id="rId12"/>
    <p:sldId id="265" r:id="rId13"/>
    <p:sldId id="266" r:id="rId14"/>
    <p:sldId id="295" r:id="rId15"/>
    <p:sldId id="260" r:id="rId16"/>
    <p:sldId id="294" r:id="rId17"/>
    <p:sldId id="287" r:id="rId18"/>
    <p:sldId id="272" r:id="rId19"/>
    <p:sldId id="286" r:id="rId20"/>
    <p:sldId id="271" r:id="rId21"/>
    <p:sldId id="284" r:id="rId22"/>
    <p:sldId id="288" r:id="rId23"/>
    <p:sldId id="281" r:id="rId24"/>
    <p:sldId id="296" r:id="rId25"/>
    <p:sldId id="298" r:id="rId26"/>
    <p:sldId id="269" r:id="rId27"/>
    <p:sldId id="289" r:id="rId28"/>
    <p:sldId id="279" r:id="rId29"/>
    <p:sldId id="277" r:id="rId30"/>
    <p:sldId id="283" r:id="rId31"/>
    <p:sldId id="291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FF534A-3A30-4E8F-B33D-F9813B3205A6}" type="slidenum">
              <a:t>‹#›</a:t>
            </a:fld>
            <a:endParaRPr lang="en-AU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7118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AU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66BF94C-62A7-44A4-B936-87B0647E2E3E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02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A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F7E8F4-CEA4-46AC-B151-672802DCA789}" type="slidenum">
              <a:t>4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88;p1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89;p1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2F0A8A-EEAE-4691-A533-B6CA76BAEFBB}" type="slidenum">
              <a:t>13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14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407581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15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572073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16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678877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17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854314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18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848330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19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883785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20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667913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21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190719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22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9106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CEF1F5-1711-4D9E-8A5D-C9CB67B8660A}" type="slidenum">
              <a:t>5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23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086160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24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198771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25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674629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26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4197306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27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730888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8E0B-C49E-42A1-9A6D-6F87AAF88FE3}" type="slidenum">
              <a:t>28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4061958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BA39C3-A696-4E28-A0D5-1007B51A90E1}" type="slidenum">
              <a:t>29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165233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BA39C3-A696-4E28-A0D5-1007B51A90E1}" type="slidenum">
              <a:t>30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86846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BA39C3-A696-4E28-A0D5-1007B51A90E1}" type="slidenum">
              <a:t>6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BA39C3-A696-4E28-A0D5-1007B51A90E1}" type="slidenum">
              <a:t>7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11130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C0AC5C-2CE0-4FE2-92B5-A9523171A239}" type="slidenum">
              <a:t>8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5298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C0AC5C-2CE0-4FE2-92B5-A9523171A239}" type="slidenum">
              <a:t>9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48851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C0AC5C-2CE0-4FE2-92B5-A9523171A239}" type="slidenum">
              <a:t>10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35181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C0AC5C-2CE0-4FE2-92B5-A9523171A239}" type="slidenum">
              <a:t>11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7043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2F0A8A-EEAE-4691-A533-B6CA76BAEFBB}" type="slidenum">
              <a:t>12</a:t>
            </a:fld>
            <a:endParaRPr lang="en-A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Google Shape;99;p2:note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1440" tIns="91440" rIns="91440" bIns="91440"/>
          <a:lstStyle/>
          <a:p>
            <a:endParaRPr lang="en-AU"/>
          </a:p>
        </p:txBody>
      </p:sp>
      <p:sp>
        <p:nvSpPr>
          <p:cNvPr id="4" name="Google Shape;100;p2:notes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47423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defRPr lang="en-US" sz="2400"/>
            </a:lvl1pPr>
          </a:lstStyle>
          <a:p>
            <a:pPr lvl="0"/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CFCEF2-38B8-46F6-9BCF-838DFA16DE9E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61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D3D7F2-0AE7-4044-B966-05B66D396B1E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12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A258FD-4B8B-4B30-92EF-3991A5F42022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12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 anchorCtr="1"/>
          <a:lstStyle>
            <a:lvl1pPr algn="ctr"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A4E980-3AF4-48A2-B47E-C3DF1DABD91D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698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8AB7F5-768D-4A54-B49A-18B6B7E5E07A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03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E6777A-F622-4802-B6B5-8653D2894842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214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3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BEFE8D-B59A-419D-9F9F-E3F42D6D46C2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74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EA1EF3-976B-492F-8A69-2827ED5C3B26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8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FBF040-4F82-4AA4-993C-FEE5BEA9EF30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352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A5934A-F4A6-44E2-9585-9C864E19A6AD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972155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0D8639-AC23-42ED-AD1A-02F929D84A59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45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0444E7-D2A3-4096-92F3-FD6DA4A0461D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lang="en-AU" sz="3200"/>
            </a:lvl1pPr>
          </a:lstStyle>
          <a:p>
            <a:pPr lvl="0"/>
            <a:endParaRPr lang="en-AU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828476-E6DC-4F65-ABA2-0F79AD4E2135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67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24FD1D-41FB-49AA-9491-EA233A83A6A6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64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39203" y="1122361"/>
            <a:ext cx="2743200" cy="5008561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603" y="1122361"/>
            <a:ext cx="8077196" cy="500856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39FF46-16AD-409D-BED7-4BE1D2DFFBB0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330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31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4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72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00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3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68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5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defRPr lang="en-US"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506E04-52C8-47BD-9580-4DB0B9715B56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106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23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07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13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26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1765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99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65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15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2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D787FB-1016-4809-9DE1-C6C95F149619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58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lang="en-US"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defRPr lang="en-US"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15035A-82DF-4E77-920B-B2E1953DEC51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440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51951-7475-474F-AC1A-ED6FAA33A370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63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79235A-02D5-4E22-B6DA-012869534857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528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4502A3-4B39-46C6-88B7-4ACFF19C99F8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45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en-AU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A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E17FDC-E61A-4A2A-B20C-3F7D177BB393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391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;p15"/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AU"/>
              <a:t>Click to edit the title text format</a:t>
            </a:r>
          </a:p>
        </p:txBody>
      </p:sp>
      <p:sp>
        <p:nvSpPr>
          <p:cNvPr id="3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084" y="1825563"/>
            <a:ext cx="10515243" cy="4350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AU"/>
              <a:t>Click to edit the outline text format</a:t>
            </a:r>
          </a:p>
          <a:p>
            <a:pPr lvl="1"/>
            <a:r>
              <a:rPr lang="en-AU"/>
              <a:t>Second Outline Level</a:t>
            </a:r>
          </a:p>
          <a:p>
            <a:pPr lvl="2"/>
            <a:r>
              <a:rPr lang="en-AU"/>
              <a:t>Third Outline Level</a:t>
            </a:r>
          </a:p>
          <a:p>
            <a:pPr lvl="3"/>
            <a:r>
              <a:rPr lang="en-AU"/>
              <a:t>Fourth Outline Level</a:t>
            </a:r>
          </a:p>
          <a:p>
            <a:pPr lvl="4"/>
            <a:r>
              <a:rPr lang="en-AU"/>
              <a:t>Fifth Outline Level</a:t>
            </a:r>
          </a:p>
          <a:p>
            <a:pPr lvl="5"/>
            <a:r>
              <a:rPr lang="en-AU"/>
              <a:t>Sixth Outline Level</a:t>
            </a:r>
          </a:p>
          <a:p>
            <a:pPr lvl="6"/>
            <a:r>
              <a:rPr lang="en-AU"/>
              <a:t>Seventh Outline Level</a:t>
            </a:r>
          </a:p>
          <a:p>
            <a:pPr lvl="7"/>
            <a:r>
              <a:rPr lang="en-AU"/>
              <a:t>Eighth Outline Level</a:t>
            </a:r>
          </a:p>
          <a:p>
            <a:pPr lvl="8"/>
            <a:r>
              <a:rPr lang="en-AU"/>
              <a:t>Ninth Outline Level</a:t>
            </a:r>
          </a:p>
        </p:txBody>
      </p:sp>
      <p:sp>
        <p:nvSpPr>
          <p:cNvPr id="4" name="Google Shape;20;p15"/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5" name="Google Shape;21;p15"/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4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6" name="Google Shape;22;p15"/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lvl="0"/>
            <a:fld id="{8FBC2CC8-A996-48D5-BC31-605794700ED3}" type="slidenum"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AU" sz="1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1000"/>
        </a:spcBef>
        <a:spcAft>
          <a:spcPts val="0"/>
        </a:spcAft>
        <a:buNone/>
        <a:tabLst/>
        <a:defRPr lang="en-AU" sz="1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1pPr>
      <a:lvl2pPr marL="0" marR="0" lvl="1" indent="0" algn="l" defTabSz="914400" rtl="0" fontAlgn="auto" hangingPunct="0">
        <a:lnSpc>
          <a:spcPct val="100000"/>
        </a:lnSpc>
        <a:spcBef>
          <a:spcPts val="1000"/>
        </a:spcBef>
        <a:spcAft>
          <a:spcPts val="0"/>
        </a:spcAft>
        <a:buSzPct val="75000"/>
        <a:buFont typeface="StarSymbol"/>
        <a:buChar char="–"/>
        <a:tabLst/>
        <a:defRPr lang="en-AU" sz="1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2pPr>
      <a:lvl3pPr marL="0" marR="0" lvl="2" indent="0" algn="l" defTabSz="914400" rtl="0" fontAlgn="auto" hangingPunct="0">
        <a:lnSpc>
          <a:spcPct val="100000"/>
        </a:lnSpc>
        <a:spcBef>
          <a:spcPts val="1000"/>
        </a:spcBef>
        <a:spcAft>
          <a:spcPts val="0"/>
        </a:spcAft>
        <a:buSzPct val="45000"/>
        <a:buFont typeface="StarSymbol"/>
        <a:buChar char="●"/>
        <a:tabLst/>
        <a:defRPr lang="en-AU" sz="1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3pPr>
      <a:lvl4pPr marL="0" marR="0" lvl="3" indent="0" algn="l" defTabSz="914400" rtl="0" fontAlgn="auto" hangingPunct="0">
        <a:lnSpc>
          <a:spcPct val="100000"/>
        </a:lnSpc>
        <a:spcBef>
          <a:spcPts val="1000"/>
        </a:spcBef>
        <a:spcAft>
          <a:spcPts val="0"/>
        </a:spcAft>
        <a:buSzPct val="75000"/>
        <a:buFont typeface="StarSymbol"/>
        <a:buChar char="–"/>
        <a:tabLst/>
        <a:defRPr lang="en-AU" sz="1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4pPr>
      <a:lvl5pPr marL="0" marR="0" lvl="4" indent="0" algn="l" defTabSz="914400" rtl="0" fontAlgn="auto" hangingPunct="0">
        <a:lnSpc>
          <a:spcPct val="100000"/>
        </a:lnSpc>
        <a:spcBef>
          <a:spcPts val="1000"/>
        </a:spcBef>
        <a:spcAft>
          <a:spcPts val="0"/>
        </a:spcAft>
        <a:buSzPct val="45000"/>
        <a:buFont typeface="StarSymbol"/>
        <a:buChar char="●"/>
        <a:tabLst/>
        <a:defRPr lang="en-AU" sz="1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5pPr>
      <a:lvl6pPr marL="0" marR="0" lvl="5" indent="0" algn="l" defTabSz="914400" rtl="0" fontAlgn="auto" hangingPunct="0">
        <a:lnSpc>
          <a:spcPct val="100000"/>
        </a:lnSpc>
        <a:spcBef>
          <a:spcPts val="1000"/>
        </a:spcBef>
        <a:spcAft>
          <a:spcPts val="0"/>
        </a:spcAft>
        <a:buSzPct val="45000"/>
        <a:buFont typeface="StarSymbol"/>
        <a:buChar char="●"/>
        <a:tabLst/>
        <a:defRPr lang="en-AU" sz="1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6pPr>
      <a:lvl7pPr marL="0" marR="0" lvl="6" indent="0" algn="l" defTabSz="914400" rtl="0" fontAlgn="auto" hangingPunct="0">
        <a:lnSpc>
          <a:spcPct val="100000"/>
        </a:lnSpc>
        <a:spcBef>
          <a:spcPts val="1000"/>
        </a:spcBef>
        <a:spcAft>
          <a:spcPts val="0"/>
        </a:spcAft>
        <a:buSzPct val="45000"/>
        <a:buFont typeface="StarSymbol"/>
        <a:buChar char="●"/>
        <a:tabLst/>
        <a:defRPr lang="en-AU" sz="1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7pPr>
      <a:lvl8pPr marL="0" marR="0" lvl="7" indent="0" algn="l" defTabSz="914400" rtl="0" fontAlgn="auto" hangingPunct="0">
        <a:lnSpc>
          <a:spcPct val="100000"/>
        </a:lnSpc>
        <a:spcBef>
          <a:spcPts val="1000"/>
        </a:spcBef>
        <a:spcAft>
          <a:spcPts val="0"/>
        </a:spcAft>
        <a:buSzPct val="45000"/>
        <a:buFont typeface="StarSymbol"/>
        <a:buChar char="●"/>
        <a:tabLst/>
        <a:defRPr lang="en-AU" sz="1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8pPr>
      <a:lvl9pPr marL="0" marR="0" lvl="8" indent="0" algn="l" defTabSz="914400" rtl="0" fontAlgn="auto" hangingPunct="0">
        <a:lnSpc>
          <a:spcPct val="100000"/>
        </a:lnSpc>
        <a:spcBef>
          <a:spcPts val="1000"/>
        </a:spcBef>
        <a:spcAft>
          <a:spcPts val="0"/>
        </a:spcAft>
        <a:buSzPct val="45000"/>
        <a:buFont typeface="StarSymbol"/>
        <a:buChar char="●"/>
        <a:tabLst/>
        <a:defRPr lang="en-AU" sz="1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4"/>
          <p:cNvSpPr txBox="1">
            <a:spLocks noGrp="1"/>
          </p:cNvSpPr>
          <p:nvPr>
            <p:ph type="title"/>
          </p:nvPr>
        </p:nvSpPr>
        <p:spPr>
          <a:xfrm>
            <a:off x="1523884" y="1122480"/>
            <a:ext cx="9143643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AU"/>
              <a:t>Click to edit the title text format</a:t>
            </a:r>
          </a:p>
        </p:txBody>
      </p:sp>
      <p:sp>
        <p:nvSpPr>
          <p:cNvPr id="3" name="Google Shape;14;p14"/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4" name="Google Shape;15;p14"/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4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AU"/>
          </a:p>
        </p:txBody>
      </p:sp>
      <p:sp>
        <p:nvSpPr>
          <p:cNvPr id="5" name="Google Shape;16;p14"/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lvl="0"/>
            <a:fld id="{3AE1A459-AB75-4ACC-A454-80AD6E0BF8DE}" type="slidenum">
              <a:t>‹#›</a:t>
            </a:fld>
            <a:endParaRPr lang="en-AU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AU" sz="6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" pitchFamily="2"/>
          <a:cs typeface="Ari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85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4:1-11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1293764"/>
            <a:ext cx="10684568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Then Jesus was led by the Spirit into the desert to be tempted by the devil.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After fasting forty days and forty nights, he was hungry.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tempter came to him and said, "If you are the Son of God, tell these stones to become bread."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Jesus answered, "It is written: 'Man does not live on bread alone, but on every word that comes from the mouth of God.' 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Then the devil took him to the holy city and had him stand on the highest point of the temple. </a:t>
            </a:r>
          </a:p>
        </p:txBody>
      </p:sp>
    </p:spTree>
    <p:extLst>
      <p:ext uri="{BB962C8B-B14F-4D97-AF65-F5344CB8AC3E}">
        <p14:creationId xmlns:p14="http://schemas.microsoft.com/office/powerpoint/2010/main" val="119675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137160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137160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6" name="Google Shape;106;p2"/>
          <p:cNvSpPr/>
          <p:nvPr/>
        </p:nvSpPr>
        <p:spPr>
          <a:xfrm>
            <a:off x="-5286375" y="15189482"/>
            <a:ext cx="8608618" cy="57178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US" sz="3600" b="1"/>
              <a:t>Judean Wilderness</a:t>
            </a:r>
            <a:endParaRPr lang="en-AU" sz="3600" b="1"/>
          </a:p>
        </p:txBody>
      </p:sp>
      <p:pic>
        <p:nvPicPr>
          <p:cNvPr id="3074" name="Picture 2" descr="File:PikiWiki Israel 9752 Jerusalem fo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6" y="1083469"/>
            <a:ext cx="9388900" cy="57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3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137160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137160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6" name="Google Shape;106;p2"/>
          <p:cNvSpPr/>
          <p:nvPr/>
        </p:nvSpPr>
        <p:spPr>
          <a:xfrm>
            <a:off x="-5286375" y="15189482"/>
            <a:ext cx="8608618" cy="57178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US" sz="3600" b="1"/>
              <a:t>Judean Wilderness</a:t>
            </a:r>
            <a:endParaRPr lang="en-AU" sz="3600" b="1"/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AU" dirty="0"/>
            </a:br>
            <a:endParaRPr lang="en-AU" dirty="0"/>
          </a:p>
        </p:txBody>
      </p:sp>
      <p:pic>
        <p:nvPicPr>
          <p:cNvPr id="4100" name="Picture 4" descr="https://upload.wikimedia.org/wikipedia/commons/thumb/8/89/Troodos_Mountain_range_in_Lythrodontas_Cyprus.JPG/640px-Troodos_Mountain_range_in_Lythrodontas_Cyp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948567"/>
            <a:ext cx="7879245" cy="59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48745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800" dirty="0"/>
              <a:t>Three temptations:</a:t>
            </a:r>
          </a:p>
          <a:p>
            <a:pPr marL="742950" lvl="0" indent="-742950">
              <a:spcBef>
                <a:spcPts val="0"/>
              </a:spcBef>
              <a:buSzPct val="100000"/>
              <a:buAutoNum type="arabicPeriod"/>
            </a:pPr>
            <a:r>
              <a:rPr lang="en-US" sz="3800" dirty="0"/>
              <a:t>Turn stones into bread… </a:t>
            </a:r>
          </a:p>
          <a:p>
            <a:pPr marL="742950" lvl="0" indent="-742950">
              <a:spcBef>
                <a:spcPts val="0"/>
              </a:spcBef>
              <a:buSzPct val="100000"/>
              <a:buAutoNum type="arabicPeriod"/>
            </a:pPr>
            <a:r>
              <a:rPr lang="en-US" sz="3800" dirty="0"/>
              <a:t>Do a flashy miracle…</a:t>
            </a:r>
          </a:p>
          <a:p>
            <a:pPr marL="742950" lvl="0" indent="-742950">
              <a:spcBef>
                <a:spcPts val="0"/>
              </a:spcBef>
              <a:buSzPct val="100000"/>
              <a:buAutoNum type="arabicPeriod"/>
            </a:pPr>
            <a:r>
              <a:rPr lang="en-US" sz="3800" dirty="0"/>
              <a:t>Loyalty to God  vs  Power &amp; Wealth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64503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48745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800" dirty="0"/>
              <a:t>Three temptations:</a:t>
            </a:r>
          </a:p>
          <a:p>
            <a:pPr marL="742950" lvl="0" indent="-742950">
              <a:spcBef>
                <a:spcPts val="0"/>
              </a:spcBef>
              <a:buSzPct val="100000"/>
              <a:buAutoNum type="arabicPeriod"/>
            </a:pPr>
            <a:r>
              <a:rPr lang="en-US" sz="3800" dirty="0"/>
              <a:t>Turn stones into bread… </a:t>
            </a:r>
          </a:p>
          <a:p>
            <a:pPr marL="742950" lvl="0" indent="-742950">
              <a:spcBef>
                <a:spcPts val="0"/>
              </a:spcBef>
              <a:buSzPct val="100000"/>
              <a:buAutoNum type="arabicPeriod"/>
            </a:pPr>
            <a:r>
              <a:rPr lang="en-US" sz="3800" dirty="0"/>
              <a:t>Do a flashy miracle…</a:t>
            </a:r>
          </a:p>
          <a:p>
            <a:pPr marL="742950" lvl="0" indent="-742950">
              <a:spcBef>
                <a:spcPts val="0"/>
              </a:spcBef>
              <a:buSzPct val="100000"/>
              <a:buAutoNum type="arabicPeriod"/>
            </a:pPr>
            <a:r>
              <a:rPr lang="en-US" sz="3800" dirty="0"/>
              <a:t>Loyalty to God  vs  Power &amp; Wealth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  <a:p>
            <a:pPr lvl="0">
              <a:spcBef>
                <a:spcPts val="0"/>
              </a:spcBef>
            </a:pPr>
            <a:r>
              <a:rPr lang="en-US" sz="3800" dirty="0"/>
              <a:t>In short: trade integrity &amp; love, </a:t>
            </a:r>
          </a:p>
          <a:p>
            <a:pPr lvl="0" algn="r">
              <a:spcBef>
                <a:spcPts val="0"/>
              </a:spcBef>
            </a:pPr>
            <a:r>
              <a:rPr lang="en-US" sz="3800" dirty="0"/>
              <a:t>for power and success?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  <a:p>
            <a:pPr lvl="0" algn="ctr">
              <a:spcBef>
                <a:spcPts val="0"/>
              </a:spcBef>
            </a:pPr>
            <a:r>
              <a:rPr lang="en-US" sz="3800" b="1" dirty="0"/>
              <a:t>Short term gain for long term pain.</a:t>
            </a:r>
            <a:endParaRPr lang="en-AU" sz="3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48745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800" dirty="0"/>
              <a:t>Jesus’ response: 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  <a:p>
            <a:pPr marL="571500" lvl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u="sng" dirty="0"/>
              <a:t>Reframing</a:t>
            </a:r>
            <a:r>
              <a:rPr lang="en-US" sz="3800" dirty="0"/>
              <a:t> (by quoting a relevant Scripture)</a:t>
            </a:r>
          </a:p>
          <a:p>
            <a:pPr lvl="0" algn="ctr">
              <a:spcBef>
                <a:spcPts val="0"/>
              </a:spcBef>
            </a:pPr>
            <a:r>
              <a:rPr lang="en-US" sz="3800" dirty="0"/>
              <a:t>focusing on a better goal.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16051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495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800" dirty="0"/>
              <a:t>Fighting Temptation – some suggestions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1. </a:t>
            </a:r>
            <a:r>
              <a:rPr lang="en-US" sz="3800" u="sng" dirty="0"/>
              <a:t>Reframing</a:t>
            </a:r>
            <a:endParaRPr lang="en-US" sz="3800" dirty="0"/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focusing on a better goal.</a:t>
            </a:r>
          </a:p>
        </p:txBody>
      </p:sp>
    </p:spTree>
    <p:extLst>
      <p:ext uri="{BB962C8B-B14F-4D97-AF65-F5344CB8AC3E}">
        <p14:creationId xmlns:p14="http://schemas.microsoft.com/office/powerpoint/2010/main" val="1781957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48745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800" dirty="0"/>
              <a:t>Reframing: focusing on a better goal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559" y="1552209"/>
            <a:ext cx="82296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5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495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800" dirty="0"/>
              <a:t>Fighting Temptation – some suggestions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1. Reframing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focusing on a better goal.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2. </a:t>
            </a:r>
            <a:r>
              <a:rPr lang="en-US" sz="3800" u="sng" dirty="0"/>
              <a:t>Avoid</a:t>
            </a:r>
            <a:r>
              <a:rPr lang="en-US" sz="3800" dirty="0"/>
              <a:t> the danger zones</a:t>
            </a:r>
          </a:p>
        </p:txBody>
      </p:sp>
    </p:spTree>
    <p:extLst>
      <p:ext uri="{BB962C8B-B14F-4D97-AF65-F5344CB8AC3E}">
        <p14:creationId xmlns:p14="http://schemas.microsoft.com/office/powerpoint/2010/main" val="3788274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4874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2. </a:t>
            </a:r>
            <a:r>
              <a:rPr lang="en-US" sz="3800" u="sng" dirty="0"/>
              <a:t>Avoid</a:t>
            </a:r>
            <a:r>
              <a:rPr lang="en-US" sz="3800" dirty="0"/>
              <a:t> the danger zones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</p:txBody>
      </p:sp>
      <p:pic>
        <p:nvPicPr>
          <p:cNvPr id="6146" name="Picture 2" descr="File:Gaming PC set 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9" y="1569126"/>
            <a:ext cx="10383894" cy="52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9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495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800" dirty="0"/>
              <a:t>Fighting Temptation – some suggestions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1. Reframing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focusing on a better goal.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2. </a:t>
            </a:r>
            <a:r>
              <a:rPr lang="en-US" sz="3800" u="sng" dirty="0"/>
              <a:t>Avoid</a:t>
            </a:r>
            <a:r>
              <a:rPr lang="en-US" sz="3800" dirty="0"/>
              <a:t> the danger zones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plan … not there, not then</a:t>
            </a:r>
          </a:p>
        </p:txBody>
      </p:sp>
    </p:spTree>
    <p:extLst>
      <p:ext uri="{BB962C8B-B14F-4D97-AF65-F5344CB8AC3E}">
        <p14:creationId xmlns:p14="http://schemas.microsoft.com/office/powerpoint/2010/main" val="55353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4:1-11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1293764"/>
            <a:ext cx="106845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"If you are the Son of God," he said, "throw yourself down. For it is written: " 'He will command his angels concerning you, and they will lift you up in their hands, so that you will not strike your foot against a stone.' 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Jesus answered him, "It is also written: 'Do not put the Lord your God to the test.' 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Again, the devil took him to a very high mountain and showed him all the kingdoms of the world and their splendor. </a:t>
            </a:r>
          </a:p>
        </p:txBody>
      </p:sp>
    </p:spTree>
    <p:extLst>
      <p:ext uri="{BB962C8B-B14F-4D97-AF65-F5344CB8AC3E}">
        <p14:creationId xmlns:p14="http://schemas.microsoft.com/office/powerpoint/2010/main" val="2216043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495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800" dirty="0"/>
              <a:t>Fighting Temptation – some suggestions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1. Reframing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focusing on a better goal.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2. </a:t>
            </a:r>
            <a:r>
              <a:rPr lang="en-US" sz="3800" u="sng" dirty="0"/>
              <a:t>Avoid</a:t>
            </a:r>
            <a:r>
              <a:rPr lang="en-US" sz="3800" dirty="0"/>
              <a:t> the danger zones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plan … not there, not then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change your circumstances, or routine</a:t>
            </a:r>
          </a:p>
        </p:txBody>
      </p:sp>
    </p:spTree>
    <p:extLst>
      <p:ext uri="{BB962C8B-B14F-4D97-AF65-F5344CB8AC3E}">
        <p14:creationId xmlns:p14="http://schemas.microsoft.com/office/powerpoint/2010/main" val="206702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48745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800" dirty="0"/>
              <a:t>Fighting Temptation – some suggestions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  <a:p>
            <a:pPr lvl="0" algn="ctr">
              <a:spcBef>
                <a:spcPts val="0"/>
              </a:spcBef>
            </a:pPr>
            <a:endParaRPr lang="en-US" sz="3800" dirty="0"/>
          </a:p>
        </p:txBody>
      </p:sp>
      <p:pic>
        <p:nvPicPr>
          <p:cNvPr id="9" name="Picture 2" descr="Walmart Wenatch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08" y="1614994"/>
            <a:ext cx="7012841" cy="52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7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495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800" dirty="0"/>
              <a:t>Fighting Temptation – some suggestions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1. Reframing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focusing on a better goal.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2. Avoid the danger zones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plan … not there, not then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change your circumstances, or routine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3. </a:t>
            </a:r>
            <a:r>
              <a:rPr lang="en-US" sz="3800" u="sng" dirty="0"/>
              <a:t>Run</a:t>
            </a:r>
            <a:r>
              <a:rPr lang="en-US" sz="3800" dirty="0"/>
              <a:t>, if necessary. Get help.</a:t>
            </a:r>
          </a:p>
        </p:txBody>
      </p:sp>
    </p:spTree>
    <p:extLst>
      <p:ext uri="{BB962C8B-B14F-4D97-AF65-F5344CB8AC3E}">
        <p14:creationId xmlns:p14="http://schemas.microsoft.com/office/powerpoint/2010/main" val="2468314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4959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3800" u="sng" dirty="0"/>
              <a:t>The Big Picture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  <a:p>
            <a:pPr lvl="0">
              <a:spcBef>
                <a:spcPts val="0"/>
              </a:spcBef>
            </a:pPr>
            <a:r>
              <a:rPr lang="en-US" sz="3800" i="1" dirty="0"/>
              <a:t>“There are three kinds of people, </a:t>
            </a:r>
          </a:p>
          <a:p>
            <a:pPr lvl="0">
              <a:spcBef>
                <a:spcPts val="0"/>
              </a:spcBef>
            </a:pPr>
            <a:r>
              <a:rPr lang="en-US" sz="3800" i="1" dirty="0"/>
              <a:t>well poisoners, lawn mowers &amp; life enhancers”</a:t>
            </a:r>
          </a:p>
          <a:p>
            <a:pPr lvl="0" algn="r">
              <a:spcBef>
                <a:spcPts val="0"/>
              </a:spcBef>
            </a:pPr>
            <a:r>
              <a:rPr lang="en-US" sz="3800" dirty="0"/>
              <a:t>Walt Disney</a:t>
            </a:r>
          </a:p>
        </p:txBody>
      </p:sp>
    </p:spTree>
    <p:extLst>
      <p:ext uri="{BB962C8B-B14F-4D97-AF65-F5344CB8AC3E}">
        <p14:creationId xmlns:p14="http://schemas.microsoft.com/office/powerpoint/2010/main" val="245834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4959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3800" u="sng" dirty="0"/>
              <a:t>The Big Picture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  <a:p>
            <a:pPr lvl="0">
              <a:spcBef>
                <a:spcPts val="0"/>
              </a:spcBef>
            </a:pPr>
            <a:r>
              <a:rPr lang="en-US" sz="3800" i="1" dirty="0"/>
              <a:t>“There are three kinds of people, </a:t>
            </a:r>
          </a:p>
          <a:p>
            <a:pPr lvl="0">
              <a:spcBef>
                <a:spcPts val="0"/>
              </a:spcBef>
            </a:pPr>
            <a:r>
              <a:rPr lang="en-US" sz="3800" i="1" dirty="0"/>
              <a:t>well poisoners, </a:t>
            </a:r>
            <a:r>
              <a:rPr lang="en-US" sz="3800" i="1" u="sng" dirty="0"/>
              <a:t>lawn mowers </a:t>
            </a:r>
            <a:r>
              <a:rPr lang="en-US" sz="3800" i="1" dirty="0"/>
              <a:t>&amp; life enhancers”</a:t>
            </a:r>
          </a:p>
          <a:p>
            <a:pPr lvl="0" algn="r">
              <a:spcBef>
                <a:spcPts val="0"/>
              </a:spcBef>
            </a:pPr>
            <a:r>
              <a:rPr lang="en-US" sz="3800" dirty="0"/>
              <a:t>Walt Disney</a:t>
            </a:r>
          </a:p>
        </p:txBody>
      </p:sp>
    </p:spTree>
    <p:extLst>
      <p:ext uri="{BB962C8B-B14F-4D97-AF65-F5344CB8AC3E}">
        <p14:creationId xmlns:p14="http://schemas.microsoft.com/office/powerpoint/2010/main" val="2990308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4959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3800" u="sng" dirty="0"/>
              <a:t>The Big Picture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  <a:p>
            <a:pPr lvl="0">
              <a:spcBef>
                <a:spcPts val="0"/>
              </a:spcBef>
            </a:pPr>
            <a:r>
              <a:rPr lang="en-US" sz="3800" i="1" dirty="0"/>
              <a:t>“There are three kinds of people, </a:t>
            </a:r>
          </a:p>
          <a:p>
            <a:pPr lvl="0">
              <a:spcBef>
                <a:spcPts val="0"/>
              </a:spcBef>
            </a:pPr>
            <a:r>
              <a:rPr lang="en-US" sz="3800" i="1" dirty="0"/>
              <a:t>well poisoners, lawn mowers &amp; </a:t>
            </a:r>
            <a:r>
              <a:rPr lang="en-US" sz="3800" i="1" u="sng" dirty="0"/>
              <a:t>life enhancers</a:t>
            </a:r>
            <a:r>
              <a:rPr lang="en-US" sz="3800" i="1" dirty="0"/>
              <a:t>”</a:t>
            </a:r>
          </a:p>
          <a:p>
            <a:pPr lvl="0" algn="r">
              <a:spcBef>
                <a:spcPts val="0"/>
              </a:spcBef>
            </a:pPr>
            <a:r>
              <a:rPr lang="en-US" sz="3800" dirty="0"/>
              <a:t>Walt Disney</a:t>
            </a:r>
          </a:p>
        </p:txBody>
      </p:sp>
    </p:spTree>
    <p:extLst>
      <p:ext uri="{BB962C8B-B14F-4D97-AF65-F5344CB8AC3E}">
        <p14:creationId xmlns:p14="http://schemas.microsoft.com/office/powerpoint/2010/main" val="2132566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5325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3800" u="sng" dirty="0"/>
              <a:t>The Big Picture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  <a:p>
            <a:pPr lvl="0">
              <a:spcBef>
                <a:spcPts val="0"/>
              </a:spcBef>
            </a:pPr>
            <a:r>
              <a:rPr lang="en-US" sz="3800" i="1" dirty="0">
                <a:solidFill>
                  <a:schemeClr val="bg1">
                    <a:lumMod val="75000"/>
                  </a:schemeClr>
                </a:solidFill>
              </a:rPr>
              <a:t>“There are three kinds of people, </a:t>
            </a:r>
          </a:p>
          <a:p>
            <a:pPr lvl="0">
              <a:spcBef>
                <a:spcPts val="0"/>
              </a:spcBef>
            </a:pPr>
            <a:r>
              <a:rPr lang="en-US" sz="3800" i="1" dirty="0">
                <a:solidFill>
                  <a:schemeClr val="bg1">
                    <a:lumMod val="75000"/>
                  </a:schemeClr>
                </a:solidFill>
              </a:rPr>
              <a:t>well poisoners, lawn mowers &amp; </a:t>
            </a:r>
            <a:r>
              <a:rPr lang="en-US" sz="3800" i="1" dirty="0">
                <a:solidFill>
                  <a:schemeClr val="tx1"/>
                </a:solidFill>
              </a:rPr>
              <a:t>life enhancers</a:t>
            </a:r>
            <a:r>
              <a:rPr lang="en-US" sz="3800" i="1" dirty="0">
                <a:solidFill>
                  <a:schemeClr val="bg1">
                    <a:lumMod val="75000"/>
                  </a:schemeClr>
                </a:solidFill>
              </a:rPr>
              <a:t>”</a:t>
            </a:r>
          </a:p>
          <a:p>
            <a:pPr lvl="0" algn="r">
              <a:spcBef>
                <a:spcPts val="0"/>
              </a:spcBef>
            </a:pPr>
            <a:r>
              <a:rPr lang="en-US" sz="3800" dirty="0">
                <a:solidFill>
                  <a:schemeClr val="bg1">
                    <a:lumMod val="75000"/>
                  </a:schemeClr>
                </a:solidFill>
              </a:rPr>
              <a:t>Walt Disney</a:t>
            </a:r>
          </a:p>
          <a:p>
            <a:pPr lvl="0">
              <a:spcBef>
                <a:spcPts val="0"/>
              </a:spcBef>
            </a:pPr>
            <a:r>
              <a:rPr lang="en-AU" sz="3800" i="1" dirty="0"/>
              <a:t>do not merely look out for your own personal interests, but also for the interests of others</a:t>
            </a:r>
          </a:p>
          <a:p>
            <a:pPr lvl="0" algn="r">
              <a:spcBef>
                <a:spcPts val="0"/>
              </a:spcBef>
            </a:pPr>
            <a:r>
              <a:rPr lang="en-AU" sz="3800" dirty="0"/>
              <a:t>Philippians 2:4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65194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4959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3800" u="sng" dirty="0"/>
              <a:t>The Big Picture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  <a:p>
            <a:pPr lvl="0">
              <a:spcBef>
                <a:spcPts val="0"/>
              </a:spcBef>
            </a:pPr>
            <a:r>
              <a:rPr lang="en-US" sz="3800" i="1" dirty="0">
                <a:solidFill>
                  <a:schemeClr val="bg1">
                    <a:lumMod val="75000"/>
                  </a:schemeClr>
                </a:solidFill>
              </a:rPr>
              <a:t>“There are three kinds of people, </a:t>
            </a:r>
          </a:p>
          <a:p>
            <a:pPr lvl="0">
              <a:spcBef>
                <a:spcPts val="0"/>
              </a:spcBef>
            </a:pPr>
            <a:r>
              <a:rPr lang="en-US" sz="3800" i="1" dirty="0">
                <a:solidFill>
                  <a:schemeClr val="bg1">
                    <a:lumMod val="75000"/>
                  </a:schemeClr>
                </a:solidFill>
              </a:rPr>
              <a:t>well poisoners, lawn mowers &amp; </a:t>
            </a:r>
            <a:r>
              <a:rPr lang="en-US" sz="3800" i="1" dirty="0">
                <a:solidFill>
                  <a:schemeClr val="tx1"/>
                </a:solidFill>
              </a:rPr>
              <a:t>life enhancers</a:t>
            </a:r>
            <a:r>
              <a:rPr lang="en-US" sz="3800" i="1" dirty="0">
                <a:solidFill>
                  <a:schemeClr val="bg1">
                    <a:lumMod val="75000"/>
                  </a:schemeClr>
                </a:solidFill>
              </a:rPr>
              <a:t>”</a:t>
            </a:r>
          </a:p>
          <a:p>
            <a:pPr lvl="0" algn="r">
              <a:spcBef>
                <a:spcPts val="0"/>
              </a:spcBef>
            </a:pPr>
            <a:r>
              <a:rPr lang="en-US" sz="3800" dirty="0">
                <a:solidFill>
                  <a:schemeClr val="bg1">
                    <a:lumMod val="75000"/>
                  </a:schemeClr>
                </a:solidFill>
              </a:rPr>
              <a:t>Walt Disney</a:t>
            </a:r>
          </a:p>
          <a:p>
            <a:pPr lvl="0">
              <a:spcBef>
                <a:spcPts val="0"/>
              </a:spcBef>
            </a:pPr>
            <a:r>
              <a:rPr lang="en-US" sz="3800" i="1" dirty="0"/>
              <a:t>“Let your light shine”</a:t>
            </a:r>
          </a:p>
          <a:p>
            <a:pPr lvl="0" algn="r">
              <a:spcBef>
                <a:spcPts val="0"/>
              </a:spcBef>
            </a:pPr>
            <a:r>
              <a:rPr lang="en-US" sz="3800" dirty="0"/>
              <a:t>Jesus Christ</a:t>
            </a:r>
          </a:p>
          <a:p>
            <a:pPr lvl="0" algn="ctr">
              <a:spcBef>
                <a:spcPts val="0"/>
              </a:spcBef>
            </a:pPr>
            <a:r>
              <a:rPr lang="en-AU" sz="2400" b="1" dirty="0"/>
              <a:t>Let your good deeds shine out for all to see, so that everyone will praise your heavenly father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9824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93495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800" dirty="0"/>
              <a:t>Fighting Temptation – some suggestions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tx1"/>
                </a:solidFill>
              </a:rPr>
              <a:t>1. Reframing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tx1"/>
                </a:solidFill>
              </a:rPr>
              <a:t>focusing on a better goal.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tx1"/>
                </a:solidFill>
              </a:rPr>
              <a:t>2. Avoid the danger zones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tx1"/>
                </a:solidFill>
              </a:rPr>
              <a:t>plan … not there, not then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tx1"/>
                </a:solidFill>
              </a:rPr>
              <a:t>change your circumstances, or routine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tx1"/>
                </a:solidFill>
              </a:rPr>
              <a:t>3. Run, if necessary. Get help.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800" dirty="0"/>
              <a:t>4. </a:t>
            </a:r>
            <a:r>
              <a:rPr lang="en-US" sz="3800" u="sng" dirty="0"/>
              <a:t>Let your good deeds shine</a:t>
            </a:r>
          </a:p>
        </p:txBody>
      </p:sp>
    </p:spTree>
    <p:extLst>
      <p:ext uri="{BB962C8B-B14F-4D97-AF65-F5344CB8AC3E}">
        <p14:creationId xmlns:p14="http://schemas.microsoft.com/office/powerpoint/2010/main" val="3440844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487451"/>
          </a:xfrm>
        </p:spPr>
        <p:txBody>
          <a:bodyPr/>
          <a:lstStyle/>
          <a:p>
            <a:pPr lvl="0">
              <a:spcBef>
                <a:spcPts val="0"/>
              </a:spcBef>
              <a:buSzPct val="100000"/>
            </a:pPr>
            <a:r>
              <a:rPr lang="en-US" sz="3800" dirty="0"/>
              <a:t>“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</a:rPr>
              <a:t>Then Jesus was led out by the Spirit into the wilderness … </a:t>
            </a:r>
            <a:r>
              <a:rPr lang="en-US" sz="3800" dirty="0"/>
              <a:t>Then ... angels came and took care of Jesus.” Matthew 4:11</a:t>
            </a:r>
            <a:endParaRPr lang="en-US" sz="3800" dirty="0">
              <a:solidFill>
                <a:schemeClr val="bg1">
                  <a:lumMod val="85000"/>
                </a:schemeClr>
              </a:solidFill>
            </a:endParaRPr>
          </a:p>
          <a:p>
            <a:pPr marL="571500" lvl="0" indent="-571500">
              <a:spcBef>
                <a:spcPts val="0"/>
              </a:spcBef>
              <a:buSzPct val="100000"/>
              <a:buFont typeface="Arial" pitchFamily="34"/>
              <a:buChar char="•"/>
            </a:pPr>
            <a:endParaRPr lang="en-AU" sz="3800" dirty="0"/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8882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4:1-11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1293764"/>
            <a:ext cx="1068456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"All this I will give you," he said, "if you will bow down and worship me."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Jesus said to him, "Away from me, Satan! For it is written: 'Worship the Lord your God, and serve him only.' 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Then the devil left him, and angels came and attended him. </a:t>
            </a:r>
          </a:p>
        </p:txBody>
      </p:sp>
    </p:spTree>
    <p:extLst>
      <p:ext uri="{BB962C8B-B14F-4D97-AF65-F5344CB8AC3E}">
        <p14:creationId xmlns:p14="http://schemas.microsoft.com/office/powerpoint/2010/main" val="3531236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2"/>
          <p:cNvSpPr/>
          <p:nvPr/>
        </p:nvSpPr>
        <p:spPr>
          <a:xfrm>
            <a:off x="0" y="287999"/>
            <a:ext cx="12191401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1925750" cy="5487451"/>
          </a:xfrm>
        </p:spPr>
        <p:txBody>
          <a:bodyPr/>
          <a:lstStyle/>
          <a:p>
            <a:pPr marL="571500" indent="-571500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AU" sz="3800" dirty="0"/>
              <a:t>“God blesses those who patiently endure testing … they will receive the crown of life” James 1:12</a:t>
            </a:r>
          </a:p>
          <a:p>
            <a:pPr marL="571500" indent="-571500">
              <a:spcBef>
                <a:spcPts val="0"/>
              </a:spcBef>
              <a:buSzPct val="100000"/>
              <a:buFont typeface="Arial" pitchFamily="34"/>
              <a:buChar char="•"/>
            </a:pPr>
            <a:endParaRPr lang="en-AU" sz="3800" dirty="0"/>
          </a:p>
          <a:p>
            <a:pPr marL="571500" indent="-571500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Reframe, Avoid, Run, Shine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Receive life</a:t>
            </a:r>
          </a:p>
          <a:p>
            <a:pPr lvl="0">
              <a:spcBef>
                <a:spcPts val="0"/>
              </a:spcBef>
              <a:buSzPct val="100000"/>
            </a:pPr>
            <a:endParaRPr lang="en-AU" sz="3800" dirty="0"/>
          </a:p>
        </p:txBody>
      </p:sp>
    </p:spTree>
    <p:extLst>
      <p:ext uri="{BB962C8B-B14F-4D97-AF65-F5344CB8AC3E}">
        <p14:creationId xmlns:p14="http://schemas.microsoft.com/office/powerpoint/2010/main" val="231908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92;p1"/>
          <p:cNvSpPr/>
          <p:nvPr/>
        </p:nvSpPr>
        <p:spPr>
          <a:xfrm>
            <a:off x="8284" y="357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Google Shape;93;p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3531961" y="0"/>
            <a:ext cx="866808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38;p5">
            <a:extLst>
              <a:ext uri="{FF2B5EF4-FFF2-40B4-BE49-F238E27FC236}">
                <a16:creationId xmlns:a16="http://schemas.microsoft.com/office/drawing/2014/main" id="{1E08A7E3-02A2-49BE-98F6-41180844D01D}"/>
              </a:ext>
            </a:extLst>
          </p:cNvPr>
          <p:cNvSpPr/>
          <p:nvPr/>
        </p:nvSpPr>
        <p:spPr>
          <a:xfrm>
            <a:off x="0" y="0"/>
            <a:ext cx="12183716" cy="701594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5;p1"/>
          <p:cNvSpPr txBox="1">
            <a:spLocks noGrp="1"/>
          </p:cNvSpPr>
          <p:nvPr>
            <p:ph type="title" idx="4294967295"/>
          </p:nvPr>
        </p:nvSpPr>
        <p:spPr>
          <a:xfrm>
            <a:off x="551520" y="462238"/>
            <a:ext cx="7497001" cy="4278025"/>
          </a:xfrm>
        </p:spPr>
        <p:txBody>
          <a:bodyPr anchor="t"/>
          <a:lstStyle/>
          <a:p>
            <a:pPr lvl="0">
              <a:lnSpc>
                <a:spcPct val="90000"/>
              </a:lnSpc>
            </a:pPr>
            <a:r>
              <a:rPr lang="en-AU" sz="7200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Practices of Faith</a:t>
            </a:r>
            <a:br>
              <a:rPr lang="en-AU" sz="7200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AU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AU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4800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2. Fighting Temptation</a:t>
            </a:r>
            <a:br>
              <a:rPr lang="en-AU" sz="4800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4800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- Greg Mellow</a:t>
            </a:r>
            <a:br>
              <a:rPr lang="en-AU" sz="7200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AU" sz="7200" dirty="0"/>
          </a:p>
        </p:txBody>
      </p:sp>
      <p:sp>
        <p:nvSpPr>
          <p:cNvPr id="6" name="Google Shape;97;p1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ix weeks and Six practic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105052" cy="6569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82238" y="689036"/>
            <a:ext cx="11909163" cy="5792678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7F6000"/>
              </a:buClr>
              <a:buSzPct val="100000"/>
              <a:buAutoNum type="arabicPeriod"/>
            </a:pPr>
            <a:r>
              <a:rPr lang="en-AU" sz="3600"/>
              <a:t>Keeping our relationship with God open (</a:t>
            </a:r>
            <a:r>
              <a:rPr lang="en-AU" sz="3600" b="1"/>
              <a:t>Confession</a:t>
            </a:r>
            <a:r>
              <a:rPr lang="en-AU" sz="3600"/>
              <a:t>)</a:t>
            </a:r>
          </a:p>
          <a:p>
            <a:pPr lvl="0">
              <a:spcBef>
                <a:spcPts val="600"/>
              </a:spcBef>
              <a:buClr>
                <a:srgbClr val="7F6000"/>
              </a:buClr>
              <a:buSzPct val="100000"/>
              <a:buAutoNum type="arabicPeriod" startAt="2"/>
            </a:pPr>
            <a:r>
              <a:rPr lang="en-AU" sz="3600"/>
              <a:t>Living a life of generosity (</a:t>
            </a:r>
            <a:r>
              <a:rPr lang="en-AU" sz="3600" b="1"/>
              <a:t>Giving</a:t>
            </a:r>
            <a:r>
              <a:rPr lang="en-AU" sz="3600"/>
              <a:t>)</a:t>
            </a:r>
          </a:p>
          <a:p>
            <a:pPr lvl="0">
              <a:spcBef>
                <a:spcPts val="600"/>
              </a:spcBef>
              <a:buClr>
                <a:srgbClr val="7F6000"/>
              </a:buClr>
              <a:buSzPct val="100000"/>
              <a:buAutoNum type="arabicPeriod" startAt="2"/>
            </a:pPr>
            <a:r>
              <a:rPr lang="en-AU" sz="3600"/>
              <a:t>Stopping sin before it takes hold (</a:t>
            </a:r>
            <a:r>
              <a:rPr lang="en-AU" sz="3600" b="1"/>
              <a:t>Fighting Temptation</a:t>
            </a:r>
            <a:r>
              <a:rPr lang="en-AU" sz="3600"/>
              <a:t>)</a:t>
            </a:r>
          </a:p>
          <a:p>
            <a:pPr lvl="0">
              <a:spcBef>
                <a:spcPts val="600"/>
              </a:spcBef>
              <a:buClr>
                <a:srgbClr val="7F6000"/>
              </a:buClr>
              <a:buSzPct val="100000"/>
              <a:buAutoNum type="arabicPeriod" startAt="4"/>
            </a:pPr>
            <a:r>
              <a:rPr lang="en-AU" sz="3600"/>
              <a:t>Work/life </a:t>
            </a:r>
            <a:r>
              <a:rPr lang="en-AU" sz="3600" b="1"/>
              <a:t>Balance</a:t>
            </a:r>
          </a:p>
          <a:p>
            <a:pPr lvl="0">
              <a:spcBef>
                <a:spcPts val="600"/>
              </a:spcBef>
              <a:buClr>
                <a:srgbClr val="7F6000"/>
              </a:buClr>
              <a:buSzPct val="100000"/>
              <a:buAutoNum type="arabicPeriod" startAt="5"/>
            </a:pPr>
            <a:r>
              <a:rPr lang="en-AU" sz="3600"/>
              <a:t>Growing deeper through </a:t>
            </a:r>
            <a:r>
              <a:rPr lang="en-AU" sz="3600" b="1"/>
              <a:t>Prayer</a:t>
            </a:r>
          </a:p>
          <a:p>
            <a:pPr lvl="0">
              <a:spcBef>
                <a:spcPts val="600"/>
              </a:spcBef>
              <a:buClr>
                <a:srgbClr val="7F6000"/>
              </a:buClr>
              <a:buSzPct val="100000"/>
              <a:buAutoNum type="arabicPeriod" startAt="6"/>
            </a:pPr>
            <a:r>
              <a:rPr lang="en-AU" sz="3600"/>
              <a:t>Walking with Jesus in our suffering (</a:t>
            </a:r>
            <a:r>
              <a:rPr lang="en-AU" sz="3600" b="1"/>
              <a:t>Trusting</a:t>
            </a:r>
            <a:r>
              <a:rPr lang="en-AU" sz="360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487451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AU" sz="3800" dirty="0"/>
              <a:t>Fighting Temptation</a:t>
            </a:r>
          </a:p>
          <a:p>
            <a:pPr marL="571500" lvl="0" indent="-571500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AU" sz="3800" dirty="0"/>
              <a:t>temptation: the desire to do something, especially something wrong or unwise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0639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0" y="287999"/>
            <a:ext cx="10367997" cy="6570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AU"/>
              <a:t>Six Weeks and Six practices: </a:t>
            </a:r>
            <a:r>
              <a:rPr lang="en-AU" b="1"/>
              <a:t>Fighting Temptation</a:t>
            </a:r>
          </a:p>
        </p:txBody>
      </p:sp>
      <p:sp>
        <p:nvSpPr>
          <p:cNvPr id="8" name="Google Shape;108;p2"/>
          <p:cNvSpPr txBox="1">
            <a:spLocks noGrp="1"/>
          </p:cNvSpPr>
          <p:nvPr>
            <p:ph type="body" idx="4294967295"/>
          </p:nvPr>
        </p:nvSpPr>
        <p:spPr>
          <a:xfrm>
            <a:off x="265651" y="922675"/>
            <a:ext cx="10111682" cy="5487451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AU" sz="3800" dirty="0"/>
              <a:t>Fighting Temptation</a:t>
            </a:r>
          </a:p>
          <a:p>
            <a:pPr marL="571500" lvl="0" indent="-571500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AU" sz="3800" dirty="0"/>
              <a:t>temptation: the desire to do something, especially something wrong or unwise</a:t>
            </a:r>
          </a:p>
          <a:p>
            <a:pPr lvl="0">
              <a:spcBef>
                <a:spcPts val="0"/>
              </a:spcBef>
            </a:pPr>
            <a:endParaRPr lang="en-US" sz="3800" dirty="0"/>
          </a:p>
          <a:p>
            <a:pPr marL="571500" lvl="0" indent="-571500"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 sz="3800" dirty="0"/>
              <a:t>“Then Jesus was led out by the Spirit into the wilderness to be tempted by the devil. For forty days… he fasted… Then the devil came to him…”</a:t>
            </a:r>
            <a:endParaRPr lang="en-AU" sz="3800" dirty="0"/>
          </a:p>
        </p:txBody>
      </p:sp>
    </p:spTree>
    <p:extLst>
      <p:ext uri="{BB962C8B-B14F-4D97-AF65-F5344CB8AC3E}">
        <p14:creationId xmlns:p14="http://schemas.microsoft.com/office/powerpoint/2010/main" val="254531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137160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137160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6" name="Google Shape;106;p2"/>
          <p:cNvSpPr/>
          <p:nvPr/>
        </p:nvSpPr>
        <p:spPr>
          <a:xfrm>
            <a:off x="-5286375" y="15189482"/>
            <a:ext cx="8608618" cy="57178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US" sz="3600" b="1"/>
              <a:t>Judean Wilderness</a:t>
            </a:r>
            <a:endParaRPr lang="en-AU" sz="3600" b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18" y="1129971"/>
            <a:ext cx="11784122" cy="53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"/>
          <p:cNvSpPr/>
          <p:nvPr/>
        </p:nvSpPr>
        <p:spPr>
          <a:xfrm>
            <a:off x="480956" y="4546799"/>
            <a:ext cx="3977283" cy="18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Google Shape;103;p2"/>
          <p:cNvSpPr/>
          <p:nvPr/>
        </p:nvSpPr>
        <p:spPr>
          <a:xfrm rot="5400013">
            <a:off x="760313" y="346686"/>
            <a:ext cx="145801" cy="7038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Google Shape;104;p2"/>
          <p:cNvSpPr/>
          <p:nvPr/>
        </p:nvSpPr>
        <p:spPr>
          <a:xfrm>
            <a:off x="0" y="0"/>
            <a:ext cx="12191759" cy="68576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137160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1371600" marR="0" lvl="3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pic>
        <p:nvPicPr>
          <p:cNvPr id="5" name="Google Shape;105;p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127" r="26585" b="924"/>
          <a:stretch>
            <a:fillRect/>
          </a:stretch>
        </p:blipFill>
        <p:spPr>
          <a:xfrm>
            <a:off x="7551243" y="3185998"/>
            <a:ext cx="4640762" cy="3671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06;p2"/>
          <p:cNvSpPr/>
          <p:nvPr/>
        </p:nvSpPr>
        <p:spPr>
          <a:xfrm>
            <a:off x="-5286375" y="15189482"/>
            <a:ext cx="8608618" cy="57178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838084" y="365037"/>
            <a:ext cx="10105921" cy="354960"/>
          </a:xfrm>
        </p:spPr>
        <p:txBody>
          <a:bodyPr lIns="90004" tIns="44997" rIns="90004" bIns="44997" anchor="t"/>
          <a:lstStyle/>
          <a:p>
            <a:pPr lvl="0"/>
            <a:r>
              <a:rPr lang="en-US" sz="3600" b="1"/>
              <a:t>Judean Wilderness</a:t>
            </a:r>
            <a:endParaRPr lang="en-AU" sz="3600" b="1"/>
          </a:p>
        </p:txBody>
      </p:sp>
      <p:pic>
        <p:nvPicPr>
          <p:cNvPr id="1026" name="Picture 2" descr="File:Ashalim stream (Nahal Ashalim), Judean Desert, Israel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6335"/>
            <a:ext cx="11592600" cy="42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294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1117</Words>
  <Application>Microsoft Office PowerPoint</Application>
  <PresentationFormat>Widescreen</PresentationFormat>
  <Paragraphs>164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Corbel</vt:lpstr>
      <vt:lpstr>StarSymbol</vt:lpstr>
      <vt:lpstr>Times New Roman</vt:lpstr>
      <vt:lpstr>Default</vt:lpstr>
      <vt:lpstr>Default 1</vt:lpstr>
      <vt:lpstr>Depth</vt:lpstr>
      <vt:lpstr>Matthew 4:1-11 (NIV)</vt:lpstr>
      <vt:lpstr>Matthew 4:1-11 (NIV)</vt:lpstr>
      <vt:lpstr>Matthew 4:1-11 (NIV)</vt:lpstr>
      <vt:lpstr>Practices of Faith   2. Fighting Temptation     - Greg Mellow </vt:lpstr>
      <vt:lpstr>Six weeks and Six practices</vt:lpstr>
      <vt:lpstr>Six Weeks and Six practices: Fighting Temptation</vt:lpstr>
      <vt:lpstr>Six Weeks and Six practices: Fighting Temptation</vt:lpstr>
      <vt:lpstr>Judean Wilderness</vt:lpstr>
      <vt:lpstr>Judean Wilderness</vt:lpstr>
      <vt:lpstr>Judean Wilderness</vt:lpstr>
      <vt:lpstr>Judean Wilderness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  <vt:lpstr>Six Weeks and Six practices: Fighting Temptation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Practices of Faith</dc:title>
  <dc:creator>Gregory MELLOW</dc:creator>
  <cp:lastModifiedBy>Streamer</cp:lastModifiedBy>
  <cp:revision>27</cp:revision>
  <dcterms:modified xsi:type="dcterms:W3CDTF">2022-03-20T00:20:50Z</dcterms:modified>
</cp:coreProperties>
</file>